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0"/>
  </p:notesMasterIdLst>
  <p:handoutMasterIdLst>
    <p:handoutMasterId r:id="rId11"/>
  </p:handoutMasterIdLst>
  <p:sldIdLst>
    <p:sldId id="324" r:id="rId5"/>
    <p:sldId id="328" r:id="rId6"/>
    <p:sldId id="329" r:id="rId7"/>
    <p:sldId id="330" r:id="rId8"/>
    <p:sldId id="326" r:id="rId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C0C0C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703" autoAdjust="0"/>
    <p:restoredTop sz="86241" autoAdjust="0"/>
  </p:normalViewPr>
  <p:slideViewPr>
    <p:cSldViewPr snapToGrid="0">
      <p:cViewPr varScale="1">
        <p:scale>
          <a:sx n="75" d="100"/>
          <a:sy n="75" d="100"/>
        </p:scale>
        <p:origin x="806" y="67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viewProps" Target="viewProp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presProps" Target="presProp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handoutMaster" Target="handoutMasters/handoutMaster1.xml"/><Relationship Id="rId5" Type="http://schemas.openxmlformats.org/officeDocument/2006/relationships/slide" Target="slides/slide1.xml"/><Relationship Id="rId15" Type="http://schemas.openxmlformats.org/officeDocument/2006/relationships/tableStyles" Target="tableStyles.xml"/><Relationship Id="rId10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5/15/2023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5/15/2023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NVIT – environmental resources</a:t>
            </a:r>
            <a:r>
              <a:rPr lang="en-US" baseline="0" dirty="0" smtClean="0"/>
              <a:t> technology program</a:t>
            </a:r>
            <a:br>
              <a:rPr lang="en-US" baseline="0" dirty="0" smtClean="0"/>
            </a:br>
            <a:r>
              <a:rPr lang="en-US" baseline="0" dirty="0" smtClean="0"/>
              <a:t>IDF BEC Zone</a:t>
            </a:r>
          </a:p>
          <a:p>
            <a:r>
              <a:rPr lang="en-US" baseline="0" dirty="0" smtClean="0"/>
              <a:t>TEK, good fire, floods</a:t>
            </a:r>
          </a:p>
          <a:p>
            <a:r>
              <a:rPr lang="en-US" dirty="0" smtClean="0"/>
              <a:t>Tom Williams – Chair and professor</a:t>
            </a:r>
          </a:p>
          <a:p>
            <a:r>
              <a:rPr lang="en-US" dirty="0" smtClean="0"/>
              <a:t>Casey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holmes</a:t>
            </a:r>
            <a:r>
              <a:rPr lang="en-US" baseline="0" dirty="0" smtClean="0"/>
              <a:t> FN elder and advisor from the Nation</a:t>
            </a:r>
          </a:p>
          <a:p>
            <a:r>
              <a:rPr lang="en-US" baseline="0" dirty="0" smtClean="0"/>
              <a:t>Ellen Simmons</a:t>
            </a:r>
          </a:p>
          <a:p>
            <a:r>
              <a:rPr lang="en-US" baseline="0" dirty="0" smtClean="0"/>
              <a:t>Darrell Eustache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199999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Tom Williams – Chair and professor</a:t>
            </a:r>
          </a:p>
          <a:p>
            <a:r>
              <a:rPr lang="en-US" dirty="0" smtClean="0"/>
              <a:t>Casey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holmes</a:t>
            </a:r>
            <a:r>
              <a:rPr lang="en-US" baseline="0" dirty="0" smtClean="0"/>
              <a:t> FN elder and advisor from the Nation</a:t>
            </a:r>
          </a:p>
          <a:p>
            <a:r>
              <a:rPr lang="en-US" baseline="0" dirty="0" smtClean="0"/>
              <a:t>Ellen Simmons</a:t>
            </a:r>
          </a:p>
          <a:p>
            <a:r>
              <a:rPr lang="en-US" baseline="0" dirty="0" smtClean="0"/>
              <a:t>Darrell Eustache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aseline="0" dirty="0" smtClean="0"/>
              <a:t>Bill Layton – </a:t>
            </a:r>
            <a:r>
              <a:rPr lang="en-US" baseline="0" dirty="0" err="1" smtClean="0"/>
              <a:t>Zanibar</a:t>
            </a:r>
            <a:r>
              <a:rPr lang="en-US" baseline="0" dirty="0" smtClean="0"/>
              <a:t> holdings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943897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West Fraser</a:t>
            </a:r>
            <a:r>
              <a:rPr lang="en-US" baseline="0" dirty="0" smtClean="0"/>
              <a:t> – silviculture  obligations and prescriptions</a:t>
            </a:r>
          </a:p>
          <a:p>
            <a:r>
              <a:rPr lang="en-US" baseline="0" dirty="0" smtClean="0"/>
              <a:t>Forest health Ministry representative, pathogens, insects and diseases.  DF beetle (Tremont fire)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509931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Middle photo</a:t>
            </a:r>
            <a:r>
              <a:rPr lang="en-US" baseline="0" dirty="0" smtClean="0"/>
              <a:t> curtesy of </a:t>
            </a:r>
            <a:r>
              <a:rPr lang="en-US" dirty="0" err="1" smtClean="0"/>
              <a:t>Huu</a:t>
            </a:r>
            <a:r>
              <a:rPr lang="en-US" dirty="0" smtClean="0"/>
              <a:t> </a:t>
            </a:r>
            <a:r>
              <a:rPr lang="en-US" dirty="0" smtClean="0"/>
              <a:t>ay </a:t>
            </a:r>
            <a:r>
              <a:rPr lang="en-US" dirty="0" err="1" smtClean="0"/>
              <a:t>aht</a:t>
            </a:r>
            <a:r>
              <a:rPr lang="en-US" dirty="0" smtClean="0"/>
              <a:t> First Nation.</a:t>
            </a:r>
            <a:r>
              <a:rPr lang="en-US" baseline="0" dirty="0" smtClean="0"/>
              <a:t> </a:t>
            </a:r>
            <a:r>
              <a:rPr lang="en-US" baseline="0" smtClean="0"/>
              <a:t>https://kiixin.ca/ 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281682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Water shed renewal program</a:t>
            </a:r>
          </a:p>
          <a:p>
            <a:r>
              <a:rPr lang="en-US" dirty="0" smtClean="0"/>
              <a:t>Western</a:t>
            </a:r>
            <a:r>
              <a:rPr lang="en-US" baseline="0" dirty="0" smtClean="0"/>
              <a:t> Forest Products and </a:t>
            </a:r>
            <a:r>
              <a:rPr lang="en-US" baseline="0" dirty="0" err="1" smtClean="0"/>
              <a:t>Huu</a:t>
            </a:r>
            <a:r>
              <a:rPr lang="en-US" baseline="0" dirty="0" smtClean="0"/>
              <a:t> </a:t>
            </a:r>
            <a:r>
              <a:rPr lang="en-US" baseline="0" dirty="0" smtClean="0"/>
              <a:t>ah </a:t>
            </a:r>
            <a:r>
              <a:rPr lang="en-US" baseline="0" dirty="0" err="1" smtClean="0"/>
              <a:t>aht</a:t>
            </a:r>
            <a:r>
              <a:rPr lang="en-US" baseline="0" dirty="0" smtClean="0"/>
              <a:t>, </a:t>
            </a:r>
            <a:r>
              <a:rPr lang="en-US" baseline="0" dirty="0" err="1" smtClean="0"/>
              <a:t>Cawak</a:t>
            </a:r>
            <a:r>
              <a:rPr lang="en-US" baseline="0" dirty="0" smtClean="0"/>
              <a:t> quin Forestry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551847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eg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6.jpe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5" Type="http://schemas.openxmlformats.org/officeDocument/2006/relationships/image" Target="../media/image17.jpeg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1</a:t>
            </a:fld>
            <a:endParaRPr lang="en-US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00050" y="631164"/>
            <a:ext cx="5472000" cy="539345"/>
          </a:xfrm>
        </p:spPr>
        <p:txBody>
          <a:bodyPr/>
          <a:lstStyle/>
          <a:p>
            <a:endParaRPr lang="en-US" sz="2400" b="1" dirty="0" smtClean="0"/>
          </a:p>
          <a:p>
            <a:endParaRPr lang="en-US" sz="2400" b="1" dirty="0"/>
          </a:p>
          <a:p>
            <a:r>
              <a:rPr lang="en-US" sz="2800" b="1" dirty="0" smtClean="0"/>
              <a:t>FRST 291 Interior </a:t>
            </a:r>
            <a:r>
              <a:rPr lang="en-US" sz="2800" b="1" dirty="0" smtClean="0"/>
              <a:t>Field Trip </a:t>
            </a:r>
          </a:p>
          <a:p>
            <a:r>
              <a:rPr lang="en-US" sz="2400" b="1" dirty="0" smtClean="0"/>
              <a:t>Merritt -&gt; 100 Mile House -&gt; Kamloops</a:t>
            </a:r>
          </a:p>
          <a:p>
            <a:r>
              <a:rPr lang="en-US" sz="2000" b="1" dirty="0" smtClean="0"/>
              <a:t>September </a:t>
            </a:r>
            <a:r>
              <a:rPr lang="en-US" sz="2000" b="1" dirty="0" smtClean="0"/>
              <a:t>12</a:t>
            </a:r>
            <a:r>
              <a:rPr lang="en-US" sz="2000" b="1" baseline="30000" dirty="0" smtClean="0"/>
              <a:t>th</a:t>
            </a:r>
            <a:r>
              <a:rPr lang="en-US" sz="2000" b="1" dirty="0" smtClean="0"/>
              <a:t>-16</a:t>
            </a:r>
            <a:r>
              <a:rPr lang="en-US" sz="2000" b="1" baseline="30000" dirty="0" smtClean="0"/>
              <a:t>th</a:t>
            </a:r>
            <a:r>
              <a:rPr lang="en-US" sz="2000" b="1" dirty="0" smtClean="0"/>
              <a:t> 2022</a:t>
            </a:r>
            <a:endParaRPr lang="en-US" sz="2000" b="1" dirty="0" smtClean="0"/>
          </a:p>
          <a:p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68361" y="5775762"/>
            <a:ext cx="1594534" cy="939824"/>
          </a:xfrm>
          <a:prstGeom prst="rect">
            <a:avLst/>
          </a:prstGeom>
        </p:spPr>
      </p:pic>
      <p:pic>
        <p:nvPicPr>
          <p:cNvPr id="1029" name="Picture 5" descr="6ac15300-9431-4c30-b3d6-5bda257a4106@CANPRD0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179"/>
          <a:stretch/>
        </p:blipFill>
        <p:spPr bwMode="auto">
          <a:xfrm>
            <a:off x="6319584" y="1953585"/>
            <a:ext cx="5386640" cy="3588339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image1.jpeg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00050" y="1953585"/>
            <a:ext cx="5472000" cy="3554239"/>
          </a:xfrm>
          <a:prstGeom prst="rect">
            <a:avLst/>
          </a:prstGeom>
          <a:ln>
            <a:solidFill>
              <a:srgbClr val="000000"/>
            </a:solidFill>
          </a:ln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6"/>
          <a:srcRect t="26558" b="25712"/>
          <a:stretch/>
        </p:blipFill>
        <p:spPr>
          <a:xfrm>
            <a:off x="5562895" y="5658159"/>
            <a:ext cx="2513845" cy="11998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7918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2</a:t>
            </a:fld>
            <a:endParaRPr lang="en-US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0" y="5231739"/>
            <a:ext cx="5472000" cy="539345"/>
          </a:xfrm>
        </p:spPr>
        <p:txBody>
          <a:bodyPr/>
          <a:lstStyle/>
          <a:p>
            <a:endParaRPr lang="en-US" sz="2400" b="1" dirty="0" smtClean="0"/>
          </a:p>
          <a:p>
            <a:endParaRPr lang="en-US" sz="2400" b="1" dirty="0"/>
          </a:p>
          <a:p>
            <a:r>
              <a:rPr lang="en-US" sz="2400" b="1" dirty="0" smtClean="0"/>
              <a:t>FRST 291 Interior </a:t>
            </a:r>
            <a:r>
              <a:rPr lang="en-US" sz="2400" b="1" dirty="0" smtClean="0"/>
              <a:t>Field Trip </a:t>
            </a:r>
            <a:endParaRPr lang="en-US" sz="2400" b="1" dirty="0" smtClean="0"/>
          </a:p>
          <a:p>
            <a:r>
              <a:rPr lang="en-US" sz="2400" b="1" dirty="0" smtClean="0"/>
              <a:t>Merritt and 100 </a:t>
            </a:r>
            <a:r>
              <a:rPr lang="en-US" sz="2400" b="1" dirty="0" smtClean="0"/>
              <a:t>Mile House </a:t>
            </a:r>
          </a:p>
          <a:p>
            <a:r>
              <a:rPr lang="en-US" sz="2000" b="1" dirty="0" smtClean="0"/>
              <a:t>September </a:t>
            </a:r>
            <a:r>
              <a:rPr lang="en-US" sz="2000" b="1" dirty="0" smtClean="0"/>
              <a:t>12</a:t>
            </a:r>
            <a:r>
              <a:rPr lang="en-US" sz="2000" b="1" baseline="30000" dirty="0" smtClean="0"/>
              <a:t>th</a:t>
            </a:r>
            <a:r>
              <a:rPr lang="en-US" sz="2000" b="1" dirty="0" smtClean="0"/>
              <a:t>-16</a:t>
            </a:r>
            <a:r>
              <a:rPr lang="en-US" sz="2000" b="1" baseline="30000" dirty="0" smtClean="0"/>
              <a:t>th</a:t>
            </a:r>
            <a:r>
              <a:rPr lang="en-US" sz="2000" b="1" dirty="0" smtClean="0"/>
              <a:t> 2022</a:t>
            </a:r>
            <a:endParaRPr lang="en-US" sz="2000" b="1" dirty="0" smtClean="0"/>
          </a:p>
          <a:p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7024" y="5636293"/>
            <a:ext cx="1841152" cy="1085182"/>
          </a:xfrm>
          <a:prstGeom prst="rect">
            <a:avLst/>
          </a:prstGeom>
        </p:spPr>
      </p:pic>
      <p:pic>
        <p:nvPicPr>
          <p:cNvPr id="1026" name="Picture 2" descr="f7c480f0-65be-4f1f-92e0-fa5747c439ee@CANPRD0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" y="184694"/>
            <a:ext cx="4171947" cy="312896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eed8be3b-29d2-45a7-b7ce-5d28227becc4@CANPRD0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5250" y="2174217"/>
            <a:ext cx="4229099" cy="3171824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 descr="7796ea42-8790-4f82-a7e6-373dc5e9285f@CANPRD0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5250" y="184694"/>
            <a:ext cx="4324349" cy="324326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10825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3</a:t>
            </a:fld>
            <a:endParaRPr lang="en-US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0" y="5231739"/>
            <a:ext cx="5472000" cy="539345"/>
          </a:xfrm>
        </p:spPr>
        <p:txBody>
          <a:bodyPr/>
          <a:lstStyle/>
          <a:p>
            <a:endParaRPr lang="en-US" sz="2400" b="1" dirty="0" smtClean="0"/>
          </a:p>
          <a:p>
            <a:endParaRPr lang="en-US" sz="2400" b="1" dirty="0"/>
          </a:p>
          <a:p>
            <a:r>
              <a:rPr lang="en-US" sz="2400" b="1" dirty="0" smtClean="0"/>
              <a:t>FRST 291 Interior </a:t>
            </a:r>
            <a:r>
              <a:rPr lang="en-US" sz="2400" b="1" dirty="0" smtClean="0"/>
              <a:t>Field Trip </a:t>
            </a:r>
          </a:p>
          <a:p>
            <a:r>
              <a:rPr lang="en-US" sz="2400" b="1" dirty="0" smtClean="0"/>
              <a:t>Kamloops</a:t>
            </a:r>
            <a:endParaRPr lang="en-US" sz="2400" b="1" dirty="0" smtClean="0"/>
          </a:p>
          <a:p>
            <a:r>
              <a:rPr lang="en-US" sz="2000" b="1" dirty="0" smtClean="0"/>
              <a:t>September 12</a:t>
            </a:r>
            <a:r>
              <a:rPr lang="en-US" sz="2000" b="1" baseline="30000" dirty="0" smtClean="0"/>
              <a:t>th</a:t>
            </a:r>
            <a:r>
              <a:rPr lang="en-US" sz="2000" b="1" dirty="0" smtClean="0"/>
              <a:t>-16</a:t>
            </a:r>
            <a:r>
              <a:rPr lang="en-US" sz="2000" b="1" baseline="30000" dirty="0" smtClean="0"/>
              <a:t>th</a:t>
            </a:r>
            <a:endParaRPr lang="en-US" sz="2000" b="1" dirty="0" smtClean="0"/>
          </a:p>
          <a:p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7024" y="5636293"/>
            <a:ext cx="1841152" cy="1085182"/>
          </a:xfrm>
          <a:prstGeom prst="rect">
            <a:avLst/>
          </a:prstGeom>
        </p:spPr>
      </p:pic>
      <p:pic>
        <p:nvPicPr>
          <p:cNvPr id="3075" name="Picture 3" descr="a9069691-b8b7-4188-87d5-f95496f7f318@CANPRD0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388144" y="748912"/>
            <a:ext cx="4743449" cy="35575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c265d277-413b-439d-aeb3-1c4d43d50329@CANPRD0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3654397" y="744944"/>
            <a:ext cx="4762499" cy="35718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Picture 5" descr="ba55f66b-9304-4db6-a6bb-c69e33fd20b8@CANPRD0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715889" y="742663"/>
            <a:ext cx="4744243" cy="355818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80548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4</a:t>
            </a:fld>
            <a:endParaRPr lang="en-US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86205" y="207227"/>
            <a:ext cx="5472000" cy="539345"/>
          </a:xfrm>
        </p:spPr>
        <p:txBody>
          <a:bodyPr/>
          <a:lstStyle/>
          <a:p>
            <a:endParaRPr lang="en-US" sz="2400" b="1" dirty="0" smtClean="0"/>
          </a:p>
          <a:p>
            <a:endParaRPr lang="en-US" sz="2400" b="1" dirty="0"/>
          </a:p>
          <a:p>
            <a:endParaRPr lang="en-US" sz="2400" b="1" dirty="0" smtClean="0"/>
          </a:p>
          <a:p>
            <a:endParaRPr lang="en-US" sz="2400" b="1" dirty="0" smtClean="0"/>
          </a:p>
          <a:p>
            <a:r>
              <a:rPr lang="en-US" sz="2800" b="1" dirty="0" smtClean="0"/>
              <a:t>FRST 242 Coastal </a:t>
            </a:r>
            <a:r>
              <a:rPr lang="en-US" sz="2800" b="1" dirty="0" smtClean="0"/>
              <a:t>Field Trip </a:t>
            </a:r>
          </a:p>
          <a:p>
            <a:r>
              <a:rPr lang="en-US" sz="2800" b="1" dirty="0" smtClean="0"/>
              <a:t>Bamfield </a:t>
            </a:r>
            <a:endParaRPr lang="en-US" sz="2800" b="1" dirty="0" smtClean="0"/>
          </a:p>
          <a:p>
            <a:r>
              <a:rPr lang="en-US" sz="2400" b="1" dirty="0" smtClean="0"/>
              <a:t>February </a:t>
            </a:r>
            <a:r>
              <a:rPr lang="en-US" sz="2400" b="1" dirty="0" smtClean="0"/>
              <a:t>13</a:t>
            </a:r>
            <a:r>
              <a:rPr lang="en-US" sz="2400" b="1" baseline="30000" dirty="0" smtClean="0"/>
              <a:t>th</a:t>
            </a:r>
            <a:r>
              <a:rPr lang="en-US" sz="2400" b="1" dirty="0" smtClean="0"/>
              <a:t>-16</a:t>
            </a:r>
            <a:r>
              <a:rPr lang="en-US" sz="2400" b="1" baseline="30000" dirty="0" smtClean="0"/>
              <a:t>th</a:t>
            </a:r>
            <a:r>
              <a:rPr lang="en-US" sz="2400" b="1" dirty="0" smtClean="0"/>
              <a:t> 2023</a:t>
            </a:r>
            <a:endParaRPr lang="en-US" sz="2400" b="1" dirty="0" smtClean="0"/>
          </a:p>
          <a:p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7024" y="5636293"/>
            <a:ext cx="1841152" cy="108518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b="20934"/>
          <a:stretch/>
        </p:blipFill>
        <p:spPr>
          <a:xfrm>
            <a:off x="7954846" y="4271649"/>
            <a:ext cx="4032258" cy="2391125"/>
          </a:xfrm>
          <a:prstGeom prst="rect">
            <a:avLst/>
          </a:prstGeom>
          <a:ln>
            <a:solidFill>
              <a:srgbClr val="000000"/>
            </a:solidFill>
          </a:ln>
        </p:spPr>
      </p:pic>
      <p:pic>
        <p:nvPicPr>
          <p:cNvPr id="5122" name="Picture 2" descr="a895d2ea-b941-4986-83a0-74dab520ba1c@CANPRD0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9726" y="207227"/>
            <a:ext cx="5337378" cy="400303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Kiixin Tou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40593" y="2208743"/>
            <a:ext cx="4262522" cy="2429389"/>
          </a:xfrm>
          <a:prstGeom prst="rect">
            <a:avLst/>
          </a:prstGeom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15053" y="5462128"/>
            <a:ext cx="3590925" cy="127635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9977" y="4271649"/>
            <a:ext cx="2992581" cy="2244436"/>
          </a:xfrm>
          <a:prstGeom prst="rect">
            <a:avLst/>
          </a:prstGeom>
          <a:ln>
            <a:solidFill>
              <a:srgbClr val="000000"/>
            </a:solidFill>
          </a:ln>
        </p:spPr>
      </p:pic>
    </p:spTree>
    <p:extLst>
      <p:ext uri="{BB962C8B-B14F-4D97-AF65-F5344CB8AC3E}">
        <p14:creationId xmlns:p14="http://schemas.microsoft.com/office/powerpoint/2010/main" val="2844915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 descr="e69137b0-a1d3-4ba1-9317-6e373c42b5c1@CANPRD0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865" y="87012"/>
            <a:ext cx="4567237" cy="342542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5</a:t>
            </a:fld>
            <a:endParaRPr lang="en-US" noProof="0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4865" y="5096948"/>
            <a:ext cx="5472000" cy="539345"/>
          </a:xfrm>
        </p:spPr>
        <p:txBody>
          <a:bodyPr/>
          <a:lstStyle/>
          <a:p>
            <a:endParaRPr lang="en-US" sz="2400" b="1" dirty="0" smtClean="0"/>
          </a:p>
          <a:p>
            <a:endParaRPr lang="en-US" sz="2400" b="1" dirty="0"/>
          </a:p>
          <a:p>
            <a:endParaRPr lang="en-US" sz="2400" b="1" dirty="0" smtClean="0"/>
          </a:p>
          <a:p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77024" y="5636293"/>
            <a:ext cx="1841152" cy="1085182"/>
          </a:xfrm>
          <a:prstGeom prst="rect">
            <a:avLst/>
          </a:prstGeom>
        </p:spPr>
      </p:pic>
      <p:pic>
        <p:nvPicPr>
          <p:cNvPr id="4098" name="Picture 2" descr="5f1f9832-2edb-422c-9d0b-bee5653e2560@CANPRD0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3618" y="2240584"/>
            <a:ext cx="4464381" cy="3348286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4416" y="87012"/>
            <a:ext cx="4452383" cy="3607358"/>
          </a:xfrm>
          <a:prstGeom prst="rect">
            <a:avLst/>
          </a:prstGeom>
          <a:ln>
            <a:noFill/>
          </a:ln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68243" y="3931374"/>
            <a:ext cx="2604913" cy="93082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189491" y="5008236"/>
            <a:ext cx="2141832" cy="1849764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370699" y="4721315"/>
            <a:ext cx="6096000" cy="1456809"/>
          </a:xfrm>
          <a:prstGeom prst="rect">
            <a:avLst/>
          </a:prstGeom>
        </p:spPr>
        <p:txBody>
          <a:bodyPr>
            <a:spAutoFit/>
          </a:bodyPr>
          <a:lstStyle/>
          <a:p>
            <a:pPr lvl="0">
              <a:lnSpc>
                <a:spcPct val="90000"/>
              </a:lnSpc>
              <a:spcBef>
                <a:spcPts val="1000"/>
              </a:spcBef>
              <a:buClr>
                <a:srgbClr val="029B2D"/>
              </a:buClr>
            </a:pPr>
            <a:r>
              <a:rPr lang="en-US" sz="28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Coastal Field Trip </a:t>
            </a:r>
            <a:endParaRPr lang="en-US" sz="2800" b="1" dirty="0" smtClean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 lvl="0">
              <a:lnSpc>
                <a:spcPct val="90000"/>
              </a:lnSpc>
              <a:spcBef>
                <a:spcPts val="1000"/>
              </a:spcBef>
              <a:buClr>
                <a:srgbClr val="029B2D"/>
              </a:buClr>
            </a:pPr>
            <a:r>
              <a:rPr lang="en-US" sz="2800" b="1" dirty="0" smtClean="0">
                <a:solidFill>
                  <a:prstClr val="black">
                    <a:lumMod val="75000"/>
                    <a:lumOff val="25000"/>
                  </a:prstClr>
                </a:solidFill>
              </a:rPr>
              <a:t>Bamfield </a:t>
            </a:r>
            <a:endParaRPr lang="en-US" sz="2800" b="1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 lvl="0">
              <a:lnSpc>
                <a:spcPct val="90000"/>
              </a:lnSpc>
              <a:spcBef>
                <a:spcPts val="1000"/>
              </a:spcBef>
              <a:buClr>
                <a:srgbClr val="029B2D"/>
              </a:buClr>
            </a:pPr>
            <a:r>
              <a:rPr lang="en-US" sz="24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February 13</a:t>
            </a:r>
            <a:r>
              <a:rPr lang="en-US" sz="2400" b="1" baseline="30000" dirty="0">
                <a:solidFill>
                  <a:prstClr val="black">
                    <a:lumMod val="75000"/>
                    <a:lumOff val="25000"/>
                  </a:prstClr>
                </a:solidFill>
              </a:rPr>
              <a:t>th</a:t>
            </a:r>
            <a:r>
              <a:rPr lang="en-US" sz="24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-16</a:t>
            </a:r>
            <a:r>
              <a:rPr lang="en-US" sz="2400" b="1" baseline="30000" dirty="0">
                <a:solidFill>
                  <a:prstClr val="black">
                    <a:lumMod val="75000"/>
                    <a:lumOff val="25000"/>
                  </a:prstClr>
                </a:solidFill>
              </a:rPr>
              <a:t>th</a:t>
            </a:r>
            <a:r>
              <a:rPr lang="en-US" sz="24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 2023</a:t>
            </a:r>
          </a:p>
        </p:txBody>
      </p:sp>
    </p:spTree>
    <p:extLst>
      <p:ext uri="{BB962C8B-B14F-4D97-AF65-F5344CB8AC3E}">
        <p14:creationId xmlns:p14="http://schemas.microsoft.com/office/powerpoint/2010/main" val="3176903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0E111B19-7283-4751-B1F8-E7CC95678A87}">
  <ds:schemaRefs>
    <ds:schemaRef ds:uri="http://schemas.openxmlformats.org/package/2006/metadata/core-properties"/>
    <ds:schemaRef ds:uri="http://purl.org/dc/elements/1.1/"/>
    <ds:schemaRef ds:uri="http://purl.org/dc/dcmitype/"/>
    <ds:schemaRef ds:uri="http://schemas.microsoft.com/office/infopath/2007/PartnerControls"/>
    <ds:schemaRef ds:uri="http://purl.org/dc/terms/"/>
    <ds:schemaRef ds:uri="http://schemas.microsoft.com/office/2006/documentManagement/types"/>
    <ds:schemaRef ds:uri="16c05727-aa75-4e4a-9b5f-8a80a1165891"/>
    <ds:schemaRef ds:uri="71af3243-3dd4-4a8d-8c0d-dd76da1f02a5"/>
    <ds:schemaRef ds:uri="http://schemas.microsoft.com/office/2006/metadata/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174</Words>
  <Application>Microsoft Office PowerPoint</Application>
  <PresentationFormat>Widescreen</PresentationFormat>
  <Paragraphs>53</Paragraphs>
  <Slides>5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11" baseType="lpstr">
      <vt:lpstr>Arial</vt:lpstr>
      <vt:lpstr>Calibri</vt:lpstr>
      <vt:lpstr>Corbel</vt:lpstr>
      <vt:lpstr>Garamond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2022-05-13T03:26:46Z</dcterms:created>
  <dcterms:modified xsi:type="dcterms:W3CDTF">2023-05-17T16:09:04Z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